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9" r:id="rId5"/>
    <p:sldId id="258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16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5B38F-A960-4F09-82DC-64FF639FEFF1}" type="datetimeFigureOut">
              <a:rPr lang="es-MX" smtClean="0"/>
              <a:t>02/06/2012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A3B93-4B1D-4964-B619-755FEA0AAE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4593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5B38F-A960-4F09-82DC-64FF639FEFF1}" type="datetimeFigureOut">
              <a:rPr lang="es-MX" smtClean="0"/>
              <a:t>02/06/2012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A3B93-4B1D-4964-B619-755FEA0AAE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7464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5B38F-A960-4F09-82DC-64FF639FEFF1}" type="datetimeFigureOut">
              <a:rPr lang="es-MX" smtClean="0"/>
              <a:t>02/06/2012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A3B93-4B1D-4964-B619-755FEA0AAE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08215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5B38F-A960-4F09-82DC-64FF639FEFF1}" type="datetimeFigureOut">
              <a:rPr lang="es-MX" smtClean="0"/>
              <a:t>02/06/2012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A3B93-4B1D-4964-B619-755FEA0AAE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25370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5B38F-A960-4F09-82DC-64FF639FEFF1}" type="datetimeFigureOut">
              <a:rPr lang="es-MX" smtClean="0"/>
              <a:t>02/06/2012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A3B93-4B1D-4964-B619-755FEA0AAE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2277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5B38F-A960-4F09-82DC-64FF639FEFF1}" type="datetimeFigureOut">
              <a:rPr lang="es-MX" smtClean="0"/>
              <a:t>02/06/2012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A3B93-4B1D-4964-B619-755FEA0AAE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19287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5B38F-A960-4F09-82DC-64FF639FEFF1}" type="datetimeFigureOut">
              <a:rPr lang="es-MX" smtClean="0"/>
              <a:t>02/06/2012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A3B93-4B1D-4964-B619-755FEA0AAE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4702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5B38F-A960-4F09-82DC-64FF639FEFF1}" type="datetimeFigureOut">
              <a:rPr lang="es-MX" smtClean="0"/>
              <a:t>02/06/2012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A3B93-4B1D-4964-B619-755FEA0AAE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8130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5B38F-A960-4F09-82DC-64FF639FEFF1}" type="datetimeFigureOut">
              <a:rPr lang="es-MX" smtClean="0"/>
              <a:t>02/06/2012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A3B93-4B1D-4964-B619-755FEA0AAE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0458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5B38F-A960-4F09-82DC-64FF639FEFF1}" type="datetimeFigureOut">
              <a:rPr lang="es-MX" smtClean="0"/>
              <a:t>02/06/2012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A3B93-4B1D-4964-B619-755FEA0AAE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53105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5B38F-A960-4F09-82DC-64FF639FEFF1}" type="datetimeFigureOut">
              <a:rPr lang="es-MX" smtClean="0"/>
              <a:t>02/06/2012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A3B93-4B1D-4964-B619-755FEA0AAE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9832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5B38F-A960-4F09-82DC-64FF639FEFF1}" type="datetimeFigureOut">
              <a:rPr lang="es-MX" smtClean="0"/>
              <a:t>02/06/2012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A3B93-4B1D-4964-B619-755FEA0AAE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4563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g"/><Relationship Id="rId5" Type="http://schemas.openxmlformats.org/officeDocument/2006/relationships/image" Target="../media/image6.jp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g"/><Relationship Id="rId5" Type="http://schemas.openxmlformats.org/officeDocument/2006/relationships/image" Target="../media/image6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02832" y="523220"/>
            <a:ext cx="5941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>
                <a:solidFill>
                  <a:schemeClr val="bg1"/>
                </a:solidFill>
                <a:latin typeface="Blue Highway Condensed" pitchFamily="2" charset="0"/>
                <a:cs typeface="Aharoni" pitchFamily="2" charset="-79"/>
              </a:rPr>
              <a:t>Inicio  │ Quienes Somos  │ Alumnos │ Personal │ Eventos │ Planes de Estudio │ Planteles</a:t>
            </a:r>
            <a:endParaRPr lang="es-MX" sz="2000" dirty="0">
              <a:solidFill>
                <a:schemeClr val="bg1"/>
              </a:solidFill>
              <a:latin typeface="Blue Highway Condensed" pitchFamily="2" charset="0"/>
              <a:cs typeface="Aharoni" pitchFamily="2" charset="-79"/>
            </a:endParaRP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101"/>
            <a:ext cx="2884736" cy="896229"/>
          </a:xfrm>
          <a:prstGeom prst="rect">
            <a:avLst/>
          </a:prstGeom>
        </p:spPr>
      </p:pic>
      <p:cxnSp>
        <p:nvCxnSpPr>
          <p:cNvPr id="7" name="6 Conector recto"/>
          <p:cNvCxnSpPr/>
          <p:nvPr/>
        </p:nvCxnSpPr>
        <p:spPr>
          <a:xfrm>
            <a:off x="0" y="923330"/>
            <a:ext cx="91440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12739" y="5985062"/>
            <a:ext cx="91440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6109" y="5989616"/>
            <a:ext cx="7753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000" dirty="0" smtClean="0">
                <a:solidFill>
                  <a:schemeClr val="bg1"/>
                </a:solidFill>
                <a:latin typeface="Blue Highway Condensed" pitchFamily="2" charset="0"/>
                <a:cs typeface="Aharoni" pitchFamily="2" charset="-79"/>
              </a:rPr>
              <a:t>Call Center </a:t>
            </a:r>
            <a:r>
              <a:rPr lang="es-MX" sz="2400" b="1" dirty="0" smtClean="0">
                <a:solidFill>
                  <a:schemeClr val="bg1"/>
                </a:solidFill>
                <a:latin typeface="Blue Highway Condensed" pitchFamily="2" charset="0"/>
                <a:cs typeface="Aharoni" pitchFamily="2" charset="-79"/>
              </a:rPr>
              <a:t>01-800-701-99-88</a:t>
            </a:r>
            <a:r>
              <a:rPr lang="es-MX" sz="2000" b="1" dirty="0" smtClean="0">
                <a:solidFill>
                  <a:schemeClr val="bg1"/>
                </a:solidFill>
                <a:latin typeface="Blue Highway Condensed" pitchFamily="2" charset="0"/>
                <a:cs typeface="Aharoni" pitchFamily="2" charset="-79"/>
              </a:rPr>
              <a:t> </a:t>
            </a:r>
            <a:r>
              <a:rPr lang="es-MX" sz="2000" dirty="0" smtClean="0">
                <a:solidFill>
                  <a:schemeClr val="bg1"/>
                </a:solidFill>
                <a:latin typeface="Blue Highway Condensed" pitchFamily="2" charset="0"/>
                <a:cs typeface="Aharoni" pitchFamily="2" charset="-79"/>
              </a:rPr>
              <a:t>│ Comentarios o Sugerencias  │ Síguenos en …</a:t>
            </a:r>
            <a:endParaRPr lang="es-MX" sz="2000" dirty="0">
              <a:solidFill>
                <a:schemeClr val="bg1"/>
              </a:solidFill>
              <a:latin typeface="Blue Highway Condensed" pitchFamily="2" charset="0"/>
              <a:cs typeface="Aharoni" pitchFamily="2" charset="-79"/>
            </a:endParaRPr>
          </a:p>
        </p:txBody>
      </p:sp>
      <p:pic>
        <p:nvPicPr>
          <p:cNvPr id="13" name="12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9378" y="6037419"/>
            <a:ext cx="1154622" cy="304144"/>
          </a:xfrm>
          <a:prstGeom prst="rect">
            <a:avLst/>
          </a:prstGeom>
        </p:spPr>
      </p:pic>
      <p:pic>
        <p:nvPicPr>
          <p:cNvPr id="14" name="13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2060"/>
            <a:ext cx="2252281" cy="526752"/>
          </a:xfrm>
          <a:prstGeom prst="rect">
            <a:avLst/>
          </a:prstGeom>
        </p:spPr>
      </p:pic>
      <p:sp>
        <p:nvSpPr>
          <p:cNvPr id="15" name="14 CuadroTexto"/>
          <p:cNvSpPr txBox="1"/>
          <p:nvPr/>
        </p:nvSpPr>
        <p:spPr>
          <a:xfrm>
            <a:off x="6516216" y="12060"/>
            <a:ext cx="1750228" cy="523220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</a:rPr>
              <a:t>10 de Mayo</a:t>
            </a:r>
          </a:p>
          <a:p>
            <a:pPr algn="ctr"/>
            <a:r>
              <a:rPr lang="es-MX" sz="1400" dirty="0" smtClean="0">
                <a:solidFill>
                  <a:schemeClr val="bg1"/>
                </a:solidFill>
              </a:rPr>
              <a:t>15% Descuento</a:t>
            </a:r>
            <a:endParaRPr lang="es-MX" sz="1400" dirty="0">
              <a:solidFill>
                <a:schemeClr val="bg1"/>
              </a:solidFill>
            </a:endParaRPr>
          </a:p>
        </p:txBody>
      </p:sp>
      <p:pic>
        <p:nvPicPr>
          <p:cNvPr id="16" name="15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963" y="1027276"/>
            <a:ext cx="8544074" cy="3695700"/>
          </a:xfrm>
          <a:prstGeom prst="rect">
            <a:avLst/>
          </a:prstGeom>
        </p:spPr>
      </p:pic>
      <p:sp>
        <p:nvSpPr>
          <p:cNvPr id="17" name="16 CuadroTexto"/>
          <p:cNvSpPr txBox="1"/>
          <p:nvPr/>
        </p:nvSpPr>
        <p:spPr>
          <a:xfrm>
            <a:off x="12739" y="6105032"/>
            <a:ext cx="261001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b="1" u="sng" dirty="0">
                <a:solidFill>
                  <a:schemeClr val="bg1">
                    <a:lumMod val="75000"/>
                  </a:schemeClr>
                </a:solidFill>
              </a:rPr>
              <a:t>WebMaster:</a:t>
            </a:r>
            <a:r>
              <a:rPr lang="es-MX" sz="900" b="1" dirty="0">
                <a:solidFill>
                  <a:schemeClr val="bg1">
                    <a:lumMod val="75000"/>
                  </a:schemeClr>
                </a:solidFill>
              </a:rPr>
              <a:t> L.S.C.A. Cesar M. Martinez </a:t>
            </a:r>
            <a:r>
              <a:rPr lang="es-MX" sz="900" b="1" dirty="0" smtClean="0">
                <a:solidFill>
                  <a:schemeClr val="bg1">
                    <a:lumMod val="75000"/>
                  </a:schemeClr>
                </a:solidFill>
              </a:rPr>
              <a:t>Villanueva</a:t>
            </a:r>
            <a:endParaRPr lang="es-MX" sz="9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" name="1 Elipse"/>
          <p:cNvSpPr/>
          <p:nvPr/>
        </p:nvSpPr>
        <p:spPr>
          <a:xfrm>
            <a:off x="3202832" y="523220"/>
            <a:ext cx="504056" cy="504056"/>
          </a:xfrm>
          <a:prstGeom prst="ellipse">
            <a:avLst/>
          </a:prstGeom>
          <a:noFill/>
          <a:ln w="38100">
            <a:solidFill>
              <a:srgbClr val="FFFF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>
            <a:off x="299963" y="4869160"/>
            <a:ext cx="268855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bg1"/>
                </a:solidFill>
                <a:latin typeface="Blue Highway D Type" pitchFamily="2" charset="0"/>
                <a:cs typeface="Aharoni" pitchFamily="2" charset="-79"/>
              </a:rPr>
              <a:t>Call Center </a:t>
            </a:r>
            <a:r>
              <a:rPr lang="es-MX" sz="1400" b="1" dirty="0">
                <a:solidFill>
                  <a:schemeClr val="bg1"/>
                </a:solidFill>
                <a:latin typeface="Blue Highway D Type" pitchFamily="2" charset="0"/>
                <a:cs typeface="Aharoni" pitchFamily="2" charset="-79"/>
              </a:rPr>
              <a:t>01-800-701-99-88</a:t>
            </a:r>
            <a:endParaRPr lang="es-MX" sz="1400" dirty="0" smtClean="0">
              <a:solidFill>
                <a:schemeClr val="bg1"/>
              </a:solidFill>
              <a:latin typeface="Blue Highway D Type" pitchFamily="2" charset="0"/>
            </a:endParaRPr>
          </a:p>
          <a:p>
            <a:r>
              <a:rPr lang="es-MX" sz="1400" dirty="0" smtClean="0">
                <a:solidFill>
                  <a:schemeClr val="bg1"/>
                </a:solidFill>
                <a:latin typeface="Blue Highway D Type" pitchFamily="2" charset="0"/>
              </a:rPr>
              <a:t>Horario </a:t>
            </a:r>
            <a:r>
              <a:rPr lang="es-MX" sz="1400" dirty="0">
                <a:solidFill>
                  <a:schemeClr val="bg1"/>
                </a:solidFill>
                <a:latin typeface="Blue Highway D Type" pitchFamily="2" charset="0"/>
              </a:rPr>
              <a:t>de Atención: </a:t>
            </a:r>
            <a:br>
              <a:rPr lang="es-MX" sz="1400" dirty="0">
                <a:solidFill>
                  <a:schemeClr val="bg1"/>
                </a:solidFill>
                <a:latin typeface="Blue Highway D Type" pitchFamily="2" charset="0"/>
              </a:rPr>
            </a:br>
            <a:r>
              <a:rPr lang="es-MX" sz="1400" dirty="0">
                <a:solidFill>
                  <a:schemeClr val="bg1"/>
                </a:solidFill>
                <a:latin typeface="Blue Highway D Type" pitchFamily="2" charset="0"/>
              </a:rPr>
              <a:t>Lunes a </a:t>
            </a:r>
            <a:r>
              <a:rPr lang="es-MX" sz="1400" dirty="0" smtClean="0">
                <a:solidFill>
                  <a:schemeClr val="bg1"/>
                </a:solidFill>
                <a:latin typeface="Blue Highway D Type" pitchFamily="2" charset="0"/>
              </a:rPr>
              <a:t>SABADO de 8:00 </a:t>
            </a:r>
            <a:r>
              <a:rPr lang="es-MX" sz="1400" dirty="0">
                <a:solidFill>
                  <a:schemeClr val="bg1"/>
                </a:solidFill>
                <a:latin typeface="Blue Highway D Type" pitchFamily="2" charset="0"/>
              </a:rPr>
              <a:t>a </a:t>
            </a:r>
            <a:r>
              <a:rPr lang="es-MX" sz="1400" dirty="0" smtClean="0">
                <a:solidFill>
                  <a:schemeClr val="bg1"/>
                </a:solidFill>
                <a:latin typeface="Blue Highway D Type" pitchFamily="2" charset="0"/>
              </a:rPr>
              <a:t>20:00 </a:t>
            </a:r>
            <a:r>
              <a:rPr lang="es-MX" sz="1400" dirty="0" err="1">
                <a:solidFill>
                  <a:schemeClr val="bg1"/>
                </a:solidFill>
                <a:latin typeface="Blue Highway D Type" pitchFamily="2" charset="0"/>
              </a:rPr>
              <a:t>hrs</a:t>
            </a:r>
            <a:r>
              <a:rPr lang="es-MX" sz="1400" dirty="0">
                <a:solidFill>
                  <a:schemeClr val="bg1"/>
                </a:solidFill>
                <a:latin typeface="Blue Highway D Type" pitchFamily="2" charset="0"/>
              </a:rPr>
              <a:t>. </a:t>
            </a:r>
            <a:br>
              <a:rPr lang="es-MX" sz="1400" dirty="0">
                <a:solidFill>
                  <a:schemeClr val="bg1"/>
                </a:solidFill>
                <a:latin typeface="Blue Highway D Type" pitchFamily="2" charset="0"/>
              </a:rPr>
            </a:br>
            <a:r>
              <a:rPr lang="es-MX" sz="1400" dirty="0" smtClean="0">
                <a:solidFill>
                  <a:schemeClr val="bg1"/>
                </a:solidFill>
                <a:latin typeface="Blue Highway D Type" pitchFamily="2" charset="0"/>
              </a:rPr>
              <a:t>DOMINGO de 8:00 </a:t>
            </a:r>
            <a:r>
              <a:rPr lang="es-MX" sz="1400" dirty="0">
                <a:solidFill>
                  <a:schemeClr val="bg1"/>
                </a:solidFill>
                <a:latin typeface="Blue Highway D Type" pitchFamily="2" charset="0"/>
              </a:rPr>
              <a:t>a </a:t>
            </a:r>
            <a:r>
              <a:rPr lang="es-MX" sz="1400" dirty="0" smtClean="0">
                <a:solidFill>
                  <a:schemeClr val="bg1"/>
                </a:solidFill>
                <a:latin typeface="Blue Highway D Type" pitchFamily="2" charset="0"/>
              </a:rPr>
              <a:t>14:00 </a:t>
            </a:r>
            <a:r>
              <a:rPr lang="es-MX" sz="1400" dirty="0" err="1">
                <a:solidFill>
                  <a:schemeClr val="bg1"/>
                </a:solidFill>
                <a:latin typeface="Blue Highway D Type" pitchFamily="2" charset="0"/>
              </a:rPr>
              <a:t>hrs</a:t>
            </a:r>
            <a:r>
              <a:rPr lang="es-MX" sz="1400" dirty="0">
                <a:solidFill>
                  <a:schemeClr val="bg1"/>
                </a:solidFill>
                <a:latin typeface="Blue Highway D Type" pitchFamily="2" charset="0"/>
              </a:rPr>
              <a:t>.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3248516" y="4869159"/>
            <a:ext cx="21259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Blue Highway D Type" pitchFamily="2" charset="0"/>
                <a:cs typeface="Aharoni" pitchFamily="2" charset="-79"/>
              </a:rPr>
              <a:t>ESTUDIOS INCORPORADOS A LA</a:t>
            </a:r>
          </a:p>
          <a:p>
            <a:pPr algn="ctr"/>
            <a:r>
              <a:rPr lang="es-MX" sz="4000" dirty="0" smtClean="0">
                <a:solidFill>
                  <a:schemeClr val="bg1"/>
                </a:solidFill>
                <a:latin typeface="Algerian" pitchFamily="82" charset="0"/>
                <a:cs typeface="Aharoni" pitchFamily="2" charset="-79"/>
              </a:rPr>
              <a:t>SEP</a:t>
            </a:r>
            <a:endParaRPr lang="es-MX" sz="4000" dirty="0">
              <a:solidFill>
                <a:schemeClr val="bg1"/>
              </a:solidFill>
              <a:latin typeface="Algerian" pitchFamily="82" charset="0"/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5868144" y="4881992"/>
            <a:ext cx="332014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>
                <a:solidFill>
                  <a:schemeClr val="bg1"/>
                </a:solidFill>
                <a:latin typeface="Blue Highway D Type" pitchFamily="2" charset="0"/>
                <a:cs typeface="Aharoni" pitchFamily="2" charset="-79"/>
              </a:rPr>
              <a:t>Tenemos mas de 20 años de experiencia con</a:t>
            </a:r>
          </a:p>
          <a:p>
            <a:r>
              <a:rPr lang="es-MX" sz="1400" dirty="0" smtClean="0">
                <a:solidFill>
                  <a:schemeClr val="bg1"/>
                </a:solidFill>
                <a:latin typeface="Blue Highway D Type" pitchFamily="2" charset="0"/>
                <a:cs typeface="Aharoni" pitchFamily="2" charset="-79"/>
              </a:rPr>
              <a:t> mas de 20 planteles en toda la republica</a:t>
            </a:r>
          </a:p>
          <a:p>
            <a:endParaRPr lang="es-MX" sz="1400" dirty="0">
              <a:solidFill>
                <a:schemeClr val="bg1"/>
              </a:solidFill>
              <a:latin typeface="Blue Highway D Type" pitchFamily="2" charset="0"/>
              <a:cs typeface="Aharoni" pitchFamily="2" charset="-79"/>
            </a:endParaRPr>
          </a:p>
          <a:p>
            <a:pPr algn="ctr"/>
            <a:r>
              <a:rPr lang="es-MX" sz="1400" dirty="0" smtClean="0">
                <a:solidFill>
                  <a:schemeClr val="bg1"/>
                </a:solidFill>
                <a:latin typeface="Blue Highway D Type" pitchFamily="2" charset="0"/>
                <a:cs typeface="Aharoni" pitchFamily="2" charset="-79"/>
              </a:rPr>
              <a:t>Somos tu mejor </a:t>
            </a:r>
            <a:r>
              <a:rPr lang="es-MX" sz="1400" dirty="0" err="1" smtClean="0">
                <a:solidFill>
                  <a:schemeClr val="bg1"/>
                </a:solidFill>
                <a:latin typeface="Blue Highway D Type" pitchFamily="2" charset="0"/>
                <a:cs typeface="Aharoni" pitchFamily="2" charset="-79"/>
              </a:rPr>
              <a:t>opcion</a:t>
            </a:r>
            <a:endParaRPr lang="es-MX" sz="1400" dirty="0">
              <a:solidFill>
                <a:schemeClr val="bg1"/>
              </a:solidFill>
              <a:latin typeface="Blue Highway D Typ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3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-18909" y="1412776"/>
            <a:ext cx="2074336" cy="457228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3202832" y="523220"/>
            <a:ext cx="5941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>
                <a:solidFill>
                  <a:schemeClr val="bg1"/>
                </a:solidFill>
                <a:latin typeface="Blue Highway Condensed" pitchFamily="2" charset="0"/>
                <a:cs typeface="Aharoni" pitchFamily="2" charset="-79"/>
              </a:rPr>
              <a:t>Inicio  │ Quienes Somos  │ Alumnos │ Personal │ Eventos │ Planes de Estudio │ Planteles</a:t>
            </a:r>
            <a:endParaRPr lang="es-MX" sz="2000" dirty="0">
              <a:solidFill>
                <a:schemeClr val="bg1"/>
              </a:solidFill>
              <a:latin typeface="Blue Highway Condensed" pitchFamily="2" charset="0"/>
              <a:cs typeface="Aharoni" pitchFamily="2" charset="-79"/>
            </a:endParaRP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101"/>
            <a:ext cx="2884736" cy="896229"/>
          </a:xfrm>
          <a:prstGeom prst="rect">
            <a:avLst/>
          </a:prstGeom>
        </p:spPr>
      </p:pic>
      <p:cxnSp>
        <p:nvCxnSpPr>
          <p:cNvPr id="7" name="6 Conector recto"/>
          <p:cNvCxnSpPr/>
          <p:nvPr/>
        </p:nvCxnSpPr>
        <p:spPr>
          <a:xfrm>
            <a:off x="0" y="923330"/>
            <a:ext cx="91440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12739" y="5985062"/>
            <a:ext cx="91440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6109" y="5989616"/>
            <a:ext cx="7753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000" dirty="0" smtClean="0">
                <a:solidFill>
                  <a:schemeClr val="bg1"/>
                </a:solidFill>
                <a:latin typeface="Blue Highway Condensed" pitchFamily="2" charset="0"/>
                <a:cs typeface="Aharoni" pitchFamily="2" charset="-79"/>
              </a:rPr>
              <a:t>Call Center </a:t>
            </a:r>
            <a:r>
              <a:rPr lang="es-MX" sz="2400" b="1" dirty="0" smtClean="0">
                <a:solidFill>
                  <a:schemeClr val="bg1"/>
                </a:solidFill>
                <a:latin typeface="Blue Highway Condensed" pitchFamily="2" charset="0"/>
                <a:cs typeface="Aharoni" pitchFamily="2" charset="-79"/>
              </a:rPr>
              <a:t>01-800-701-99-88</a:t>
            </a:r>
            <a:r>
              <a:rPr lang="es-MX" sz="2000" b="1" dirty="0" smtClean="0">
                <a:solidFill>
                  <a:schemeClr val="bg1"/>
                </a:solidFill>
                <a:latin typeface="Blue Highway Condensed" pitchFamily="2" charset="0"/>
                <a:cs typeface="Aharoni" pitchFamily="2" charset="-79"/>
              </a:rPr>
              <a:t> </a:t>
            </a:r>
            <a:r>
              <a:rPr lang="es-MX" sz="2000" dirty="0" smtClean="0">
                <a:solidFill>
                  <a:schemeClr val="bg1"/>
                </a:solidFill>
                <a:latin typeface="Blue Highway Condensed" pitchFamily="2" charset="0"/>
                <a:cs typeface="Aharoni" pitchFamily="2" charset="-79"/>
              </a:rPr>
              <a:t>│ Comentarios o Sugerencias  │ Síguenos en …</a:t>
            </a:r>
            <a:endParaRPr lang="es-MX" sz="2000" dirty="0">
              <a:solidFill>
                <a:schemeClr val="bg1"/>
              </a:solidFill>
              <a:latin typeface="Blue Highway Condensed" pitchFamily="2" charset="0"/>
              <a:cs typeface="Aharoni" pitchFamily="2" charset="-79"/>
            </a:endParaRPr>
          </a:p>
        </p:txBody>
      </p:sp>
      <p:pic>
        <p:nvPicPr>
          <p:cNvPr id="13" name="12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9378" y="6037419"/>
            <a:ext cx="1154622" cy="304144"/>
          </a:xfrm>
          <a:prstGeom prst="rect">
            <a:avLst/>
          </a:prstGeom>
        </p:spPr>
      </p:pic>
      <p:pic>
        <p:nvPicPr>
          <p:cNvPr id="14" name="13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2060"/>
            <a:ext cx="2252281" cy="526752"/>
          </a:xfrm>
          <a:prstGeom prst="rect">
            <a:avLst/>
          </a:prstGeom>
        </p:spPr>
      </p:pic>
      <p:sp>
        <p:nvSpPr>
          <p:cNvPr id="15" name="14 CuadroTexto"/>
          <p:cNvSpPr txBox="1"/>
          <p:nvPr/>
        </p:nvSpPr>
        <p:spPr>
          <a:xfrm>
            <a:off x="6516216" y="12060"/>
            <a:ext cx="1750228" cy="523220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</a:rPr>
              <a:t>10 de Mayo</a:t>
            </a:r>
          </a:p>
          <a:p>
            <a:pPr algn="ctr"/>
            <a:r>
              <a:rPr lang="es-MX" sz="1400" dirty="0" smtClean="0">
                <a:solidFill>
                  <a:schemeClr val="bg1"/>
                </a:solidFill>
              </a:rPr>
              <a:t>15% Descuento</a:t>
            </a:r>
            <a:endParaRPr lang="es-MX" sz="1400" dirty="0">
              <a:solidFill>
                <a:schemeClr val="bg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12739" y="6105032"/>
            <a:ext cx="261001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b="1" u="sng" dirty="0">
                <a:solidFill>
                  <a:schemeClr val="bg1">
                    <a:lumMod val="75000"/>
                  </a:schemeClr>
                </a:solidFill>
              </a:rPr>
              <a:t>WebMaster:</a:t>
            </a:r>
            <a:r>
              <a:rPr lang="es-MX" sz="900" b="1" dirty="0">
                <a:solidFill>
                  <a:schemeClr val="bg1">
                    <a:lumMod val="75000"/>
                  </a:schemeClr>
                </a:solidFill>
              </a:rPr>
              <a:t> L.S.C.A. Cesar M. Martinez </a:t>
            </a:r>
            <a:r>
              <a:rPr lang="es-MX" sz="900" b="1" dirty="0" smtClean="0">
                <a:solidFill>
                  <a:schemeClr val="bg1">
                    <a:lumMod val="75000"/>
                  </a:schemeClr>
                </a:solidFill>
              </a:rPr>
              <a:t>Villanueva</a:t>
            </a:r>
            <a:endParaRPr lang="es-MX" sz="900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3" name="2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1412776"/>
            <a:ext cx="6522822" cy="4428271"/>
          </a:xfrm>
          <a:prstGeom prst="rect">
            <a:avLst/>
          </a:prstGeom>
        </p:spPr>
      </p:pic>
      <p:sp>
        <p:nvSpPr>
          <p:cNvPr id="18" name="17 Rectángulo"/>
          <p:cNvSpPr/>
          <p:nvPr/>
        </p:nvSpPr>
        <p:spPr>
          <a:xfrm>
            <a:off x="2250845" y="2204864"/>
            <a:ext cx="65397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>
                <a:solidFill>
                  <a:schemeClr val="bg1"/>
                </a:solidFill>
                <a:latin typeface="Blue Highway" pitchFamily="2" charset="0"/>
              </a:rPr>
              <a:t>Histórico de Pagos</a:t>
            </a:r>
            <a:endParaRPr lang="es-MX" dirty="0">
              <a:solidFill>
                <a:schemeClr val="bg1"/>
              </a:solidFill>
              <a:latin typeface="Blue Highway" pitchFamily="2" charset="0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2231999" y="3717032"/>
            <a:ext cx="65397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>
                <a:solidFill>
                  <a:schemeClr val="bg1"/>
                </a:solidFill>
                <a:latin typeface="Blue Highway" pitchFamily="2" charset="0"/>
              </a:rPr>
              <a:t>Histórico de Pagos de la SEP</a:t>
            </a:r>
            <a:endParaRPr lang="es-MX" dirty="0">
              <a:solidFill>
                <a:schemeClr val="bg1"/>
              </a:solidFill>
              <a:latin typeface="Blue Highway" pitchFamily="2" charset="0"/>
            </a:endParaRPr>
          </a:p>
        </p:txBody>
      </p:sp>
      <p:sp>
        <p:nvSpPr>
          <p:cNvPr id="20" name="19 Rectángulo"/>
          <p:cNvSpPr/>
          <p:nvPr/>
        </p:nvSpPr>
        <p:spPr>
          <a:xfrm>
            <a:off x="2219932" y="4509120"/>
            <a:ext cx="65397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>
                <a:solidFill>
                  <a:schemeClr val="bg1"/>
                </a:solidFill>
                <a:latin typeface="Blue Highway" pitchFamily="2" charset="0"/>
              </a:rPr>
              <a:t>Histórico de Calificaciones</a:t>
            </a:r>
            <a:endParaRPr lang="es-MX" dirty="0">
              <a:solidFill>
                <a:schemeClr val="bg1"/>
              </a:solidFill>
              <a:latin typeface="Blue Highway" pitchFamily="2" charset="0"/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2250845" y="1043444"/>
            <a:ext cx="65397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>
                <a:solidFill>
                  <a:schemeClr val="bg1"/>
                </a:solidFill>
                <a:latin typeface="Blue Highway" pitchFamily="2" charset="0"/>
              </a:rPr>
              <a:t>│Ver Pagos │Ver Pagos SEP │Ver Calificaciones │Otra Consulta</a:t>
            </a:r>
            <a:endParaRPr lang="es-MX" dirty="0">
              <a:solidFill>
                <a:schemeClr val="bg1"/>
              </a:solidFill>
              <a:latin typeface="Blue Highway" pitchFamily="2" charset="0"/>
            </a:endParaRPr>
          </a:p>
        </p:txBody>
      </p:sp>
      <p:pic>
        <p:nvPicPr>
          <p:cNvPr id="22" name="21 Imagen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6068" y="1161047"/>
            <a:ext cx="175864" cy="4680000"/>
          </a:xfrm>
          <a:prstGeom prst="rect">
            <a:avLst/>
          </a:prstGeom>
        </p:spPr>
      </p:pic>
      <p:sp>
        <p:nvSpPr>
          <p:cNvPr id="23" name="22 Elipse"/>
          <p:cNvSpPr/>
          <p:nvPr/>
        </p:nvSpPr>
        <p:spPr>
          <a:xfrm>
            <a:off x="4860032" y="523220"/>
            <a:ext cx="629760" cy="504056"/>
          </a:xfrm>
          <a:prstGeom prst="ellipse">
            <a:avLst/>
          </a:prstGeom>
          <a:noFill/>
          <a:ln w="38100">
            <a:solidFill>
              <a:srgbClr val="FFFF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1 CuadroTexto"/>
          <p:cNvSpPr txBox="1"/>
          <p:nvPr/>
        </p:nvSpPr>
        <p:spPr>
          <a:xfrm>
            <a:off x="0" y="1412776"/>
            <a:ext cx="212372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solidFill>
                  <a:schemeClr val="bg1"/>
                </a:solidFill>
              </a:rPr>
              <a:t>En caso de no ver reflejad tu </a:t>
            </a:r>
            <a:r>
              <a:rPr lang="es-MX" sz="1200" b="1" dirty="0" smtClean="0">
                <a:solidFill>
                  <a:schemeClr val="bg1"/>
                </a:solidFill>
              </a:rPr>
              <a:t>PAGO</a:t>
            </a:r>
            <a:r>
              <a:rPr lang="es-MX" sz="1200" dirty="0" smtClean="0">
                <a:solidFill>
                  <a:schemeClr val="bg1"/>
                </a:solidFill>
              </a:rPr>
              <a:t> o tu </a:t>
            </a:r>
            <a:r>
              <a:rPr lang="es-MX" sz="1200" b="1" dirty="0" smtClean="0">
                <a:solidFill>
                  <a:schemeClr val="bg1"/>
                </a:solidFill>
              </a:rPr>
              <a:t>Calificación</a:t>
            </a:r>
            <a:r>
              <a:rPr lang="es-MX" sz="1200" dirty="0" smtClean="0">
                <a:solidFill>
                  <a:schemeClr val="bg1"/>
                </a:solidFill>
              </a:rPr>
              <a:t>, permítenos brindarte una solución y repórtalo en nuestro </a:t>
            </a:r>
          </a:p>
          <a:p>
            <a:pPr algn="ctr"/>
            <a:r>
              <a:rPr lang="es-MX" sz="1200" dirty="0" smtClean="0">
                <a:solidFill>
                  <a:schemeClr val="bg1"/>
                </a:solidFill>
              </a:rPr>
              <a:t>Call Center </a:t>
            </a:r>
          </a:p>
          <a:p>
            <a:pPr algn="ctr"/>
            <a:r>
              <a:rPr lang="es-MX" sz="1400" b="1" dirty="0" smtClean="0">
                <a:solidFill>
                  <a:schemeClr val="bg1"/>
                </a:solidFill>
              </a:rPr>
              <a:t>01-800-701-9988</a:t>
            </a:r>
            <a:r>
              <a:rPr lang="es-MX" sz="1200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s-MX" sz="1200" dirty="0" smtClean="0">
                <a:solidFill>
                  <a:schemeClr val="bg1"/>
                </a:solidFill>
              </a:rPr>
              <a:t>o al correo atencion@newfashion.edu.mx</a:t>
            </a:r>
          </a:p>
        </p:txBody>
      </p:sp>
    </p:spTree>
    <p:extLst>
      <p:ext uri="{BB962C8B-B14F-4D97-AF65-F5344CB8AC3E}">
        <p14:creationId xmlns:p14="http://schemas.microsoft.com/office/powerpoint/2010/main" val="104528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7 Rectángulo"/>
          <p:cNvSpPr/>
          <p:nvPr/>
        </p:nvSpPr>
        <p:spPr>
          <a:xfrm>
            <a:off x="-18909" y="1147762"/>
            <a:ext cx="2010127" cy="48373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3202832" y="523220"/>
            <a:ext cx="5941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>
                <a:solidFill>
                  <a:schemeClr val="bg1"/>
                </a:solidFill>
                <a:latin typeface="Blue Highway Condensed" pitchFamily="2" charset="0"/>
                <a:cs typeface="Aharoni" pitchFamily="2" charset="-79"/>
              </a:rPr>
              <a:t>Inicio  │ Quienes Somos  │ Alumnos │ Personal │ Eventos │ Planes de Estudio │ Planteles</a:t>
            </a:r>
            <a:endParaRPr lang="es-MX" sz="2000" dirty="0">
              <a:solidFill>
                <a:schemeClr val="bg1"/>
              </a:solidFill>
              <a:latin typeface="Blue Highway Condensed" pitchFamily="2" charset="0"/>
              <a:cs typeface="Aharoni" pitchFamily="2" charset="-79"/>
            </a:endParaRP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101"/>
            <a:ext cx="2884736" cy="896229"/>
          </a:xfrm>
          <a:prstGeom prst="rect">
            <a:avLst/>
          </a:prstGeom>
        </p:spPr>
      </p:pic>
      <p:cxnSp>
        <p:nvCxnSpPr>
          <p:cNvPr id="7" name="6 Conector recto"/>
          <p:cNvCxnSpPr/>
          <p:nvPr/>
        </p:nvCxnSpPr>
        <p:spPr>
          <a:xfrm>
            <a:off x="0" y="923330"/>
            <a:ext cx="91440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0" y="6003208"/>
            <a:ext cx="91440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8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9" y="1078045"/>
            <a:ext cx="6703538" cy="4719386"/>
          </a:xfrm>
          <a:prstGeom prst="rect">
            <a:avLst/>
          </a:prstGeom>
        </p:spPr>
      </p:pic>
      <p:sp>
        <p:nvSpPr>
          <p:cNvPr id="12" name="11 CuadroTexto"/>
          <p:cNvSpPr txBox="1"/>
          <p:nvPr/>
        </p:nvSpPr>
        <p:spPr>
          <a:xfrm>
            <a:off x="-6630" y="6007762"/>
            <a:ext cx="7753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000" dirty="0" smtClean="0">
                <a:solidFill>
                  <a:schemeClr val="bg1"/>
                </a:solidFill>
                <a:latin typeface="Blue Highway Condensed" pitchFamily="2" charset="0"/>
                <a:cs typeface="Aharoni" pitchFamily="2" charset="-79"/>
              </a:rPr>
              <a:t>Call Center </a:t>
            </a:r>
            <a:r>
              <a:rPr lang="es-MX" sz="2400" b="1" dirty="0" smtClean="0">
                <a:solidFill>
                  <a:schemeClr val="bg1"/>
                </a:solidFill>
                <a:latin typeface="Blue Highway Condensed" pitchFamily="2" charset="0"/>
                <a:cs typeface="Aharoni" pitchFamily="2" charset="-79"/>
              </a:rPr>
              <a:t>01-800-701-99-88</a:t>
            </a:r>
            <a:r>
              <a:rPr lang="es-MX" sz="2000" b="1" dirty="0" smtClean="0">
                <a:solidFill>
                  <a:schemeClr val="bg1"/>
                </a:solidFill>
                <a:latin typeface="Blue Highway Condensed" pitchFamily="2" charset="0"/>
                <a:cs typeface="Aharoni" pitchFamily="2" charset="-79"/>
              </a:rPr>
              <a:t> </a:t>
            </a:r>
            <a:r>
              <a:rPr lang="es-MX" sz="2000" dirty="0" smtClean="0">
                <a:solidFill>
                  <a:schemeClr val="bg1"/>
                </a:solidFill>
                <a:latin typeface="Blue Highway Condensed" pitchFamily="2" charset="0"/>
                <a:cs typeface="Aharoni" pitchFamily="2" charset="-79"/>
              </a:rPr>
              <a:t>│ Comentarios o Sugerencias  │ Síguenos en …</a:t>
            </a:r>
            <a:endParaRPr lang="es-MX" sz="2000" dirty="0">
              <a:solidFill>
                <a:schemeClr val="bg1"/>
              </a:solidFill>
              <a:latin typeface="Blue Highway Condensed" pitchFamily="2" charset="0"/>
              <a:cs typeface="Aharoni" pitchFamily="2" charset="-79"/>
            </a:endParaRPr>
          </a:p>
        </p:txBody>
      </p:sp>
      <p:pic>
        <p:nvPicPr>
          <p:cNvPr id="13" name="12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6639" y="6055565"/>
            <a:ext cx="1154622" cy="304144"/>
          </a:xfrm>
          <a:prstGeom prst="rect">
            <a:avLst/>
          </a:prstGeom>
        </p:spPr>
      </p:pic>
      <p:pic>
        <p:nvPicPr>
          <p:cNvPr id="14" name="13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2060"/>
            <a:ext cx="2252281" cy="526752"/>
          </a:xfrm>
          <a:prstGeom prst="rect">
            <a:avLst/>
          </a:prstGeom>
        </p:spPr>
      </p:pic>
      <p:sp>
        <p:nvSpPr>
          <p:cNvPr id="15" name="14 CuadroTexto"/>
          <p:cNvSpPr txBox="1"/>
          <p:nvPr/>
        </p:nvSpPr>
        <p:spPr>
          <a:xfrm>
            <a:off x="6516216" y="12060"/>
            <a:ext cx="1750228" cy="523220"/>
          </a:xfrm>
          <a:prstGeom prst="rect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25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</a:rPr>
              <a:t>10 de Mayo</a:t>
            </a:r>
          </a:p>
          <a:p>
            <a:pPr algn="ctr"/>
            <a:r>
              <a:rPr lang="es-MX" sz="1400" dirty="0" smtClean="0">
                <a:solidFill>
                  <a:schemeClr val="bg1"/>
                </a:solidFill>
              </a:rPr>
              <a:t>15% Descuento</a:t>
            </a:r>
            <a:endParaRPr lang="es-MX" sz="1400" dirty="0">
              <a:solidFill>
                <a:schemeClr val="bg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-6630" y="980728"/>
            <a:ext cx="1907704" cy="481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 smtClean="0">
                <a:solidFill>
                  <a:schemeClr val="bg1"/>
                </a:solidFill>
                <a:latin typeface="Blue Highway Condensed" pitchFamily="2" charset="0"/>
              </a:rPr>
              <a:t>Eventos</a:t>
            </a:r>
          </a:p>
          <a:p>
            <a:r>
              <a:rPr lang="es-MX" sz="2400" u="sng" dirty="0" smtClean="0">
                <a:latin typeface="Blue Highway Condensed" pitchFamily="2" charset="0"/>
              </a:rPr>
              <a:t>26/Mayo/2012</a:t>
            </a:r>
          </a:p>
          <a:p>
            <a:pPr>
              <a:lnSpc>
                <a:spcPts val="1800"/>
              </a:lnSpc>
            </a:pPr>
            <a:r>
              <a:rPr lang="es-MX" sz="2400" u="sng" dirty="0" smtClean="0">
                <a:solidFill>
                  <a:schemeClr val="bg1"/>
                </a:solidFill>
                <a:latin typeface="Blue Highway Condensed" pitchFamily="2" charset="0"/>
              </a:rPr>
              <a:t>Pasarela Orizaba</a:t>
            </a:r>
          </a:p>
          <a:p>
            <a:pPr>
              <a:lnSpc>
                <a:spcPts val="1800"/>
              </a:lnSpc>
            </a:pPr>
            <a:r>
              <a:rPr lang="es-MX" sz="2400" dirty="0" smtClean="0">
                <a:solidFill>
                  <a:schemeClr val="bg1"/>
                </a:solidFill>
                <a:latin typeface="Blue Highway Condensed" pitchFamily="2" charset="0"/>
              </a:rPr>
              <a:t/>
            </a:r>
            <a:br>
              <a:rPr lang="es-MX" sz="2400" dirty="0" smtClean="0">
                <a:solidFill>
                  <a:schemeClr val="bg1"/>
                </a:solidFill>
                <a:latin typeface="Blue Highway Condensed" pitchFamily="2" charset="0"/>
              </a:rPr>
            </a:br>
            <a:r>
              <a:rPr lang="es-MX" sz="2400" u="sng" dirty="0" smtClean="0">
                <a:latin typeface="Blue Highway Condensed" pitchFamily="2" charset="0"/>
              </a:rPr>
              <a:t>16/Mayo/2012</a:t>
            </a:r>
          </a:p>
          <a:p>
            <a:pPr>
              <a:lnSpc>
                <a:spcPts val="1800"/>
              </a:lnSpc>
            </a:pPr>
            <a:r>
              <a:rPr lang="es-MX" sz="2400" u="sng" dirty="0" smtClean="0">
                <a:solidFill>
                  <a:schemeClr val="bg1"/>
                </a:solidFill>
                <a:latin typeface="Blue Highway Condensed" pitchFamily="2" charset="0"/>
              </a:rPr>
              <a:t>Pasarela Guadalajara</a:t>
            </a:r>
          </a:p>
          <a:p>
            <a:pPr>
              <a:lnSpc>
                <a:spcPts val="1800"/>
              </a:lnSpc>
            </a:pPr>
            <a:endParaRPr lang="es-MX" sz="2400" u="sng" dirty="0" smtClean="0">
              <a:solidFill>
                <a:schemeClr val="bg1"/>
              </a:solidFill>
              <a:latin typeface="Blue Highway Condensed" pitchFamily="2" charset="0"/>
            </a:endParaRPr>
          </a:p>
          <a:p>
            <a:pPr>
              <a:lnSpc>
                <a:spcPts val="1800"/>
              </a:lnSpc>
            </a:pPr>
            <a:r>
              <a:rPr lang="es-MX" sz="2400" u="sng" dirty="0" smtClean="0">
                <a:latin typeface="Blue Highway Condensed" pitchFamily="2" charset="0"/>
              </a:rPr>
              <a:t>14/Mayo/2012</a:t>
            </a:r>
          </a:p>
          <a:p>
            <a:pPr>
              <a:lnSpc>
                <a:spcPts val="1800"/>
              </a:lnSpc>
            </a:pPr>
            <a:r>
              <a:rPr lang="es-MX" sz="2400" u="sng" dirty="0" smtClean="0">
                <a:solidFill>
                  <a:schemeClr val="bg1"/>
                </a:solidFill>
                <a:latin typeface="Blue Highway Condensed" pitchFamily="2" charset="0"/>
              </a:rPr>
              <a:t>Pasarela Mérida</a:t>
            </a:r>
          </a:p>
          <a:p>
            <a:pPr>
              <a:lnSpc>
                <a:spcPts val="1800"/>
              </a:lnSpc>
            </a:pPr>
            <a:endParaRPr lang="es-MX" sz="2400" u="sng" dirty="0" smtClean="0">
              <a:solidFill>
                <a:schemeClr val="bg1"/>
              </a:solidFill>
              <a:latin typeface="Blue Highway Condensed" pitchFamily="2" charset="0"/>
            </a:endParaRPr>
          </a:p>
          <a:p>
            <a:pPr>
              <a:lnSpc>
                <a:spcPts val="1800"/>
              </a:lnSpc>
            </a:pPr>
            <a:r>
              <a:rPr lang="es-MX" sz="2400" u="sng" dirty="0" smtClean="0">
                <a:latin typeface="Blue Highway Condensed" pitchFamily="2" charset="0"/>
              </a:rPr>
              <a:t>12/Mayo/2012</a:t>
            </a:r>
          </a:p>
          <a:p>
            <a:pPr>
              <a:lnSpc>
                <a:spcPts val="1800"/>
              </a:lnSpc>
            </a:pPr>
            <a:r>
              <a:rPr lang="es-MX" sz="2400" u="sng" dirty="0" smtClean="0">
                <a:solidFill>
                  <a:schemeClr val="bg1"/>
                </a:solidFill>
                <a:latin typeface="Blue Highway Condensed" pitchFamily="2" charset="0"/>
              </a:rPr>
              <a:t>Pasarela Guadalajara</a:t>
            </a:r>
          </a:p>
          <a:p>
            <a:pPr>
              <a:lnSpc>
                <a:spcPts val="1800"/>
              </a:lnSpc>
            </a:pPr>
            <a:endParaRPr lang="es-MX" sz="2400" u="sng" dirty="0" smtClean="0">
              <a:solidFill>
                <a:schemeClr val="bg1"/>
              </a:solidFill>
              <a:latin typeface="Blue Highway Condensed" pitchFamily="2" charset="0"/>
            </a:endParaRPr>
          </a:p>
          <a:p>
            <a:pPr>
              <a:lnSpc>
                <a:spcPts val="1800"/>
              </a:lnSpc>
            </a:pPr>
            <a:r>
              <a:rPr lang="es-MX" sz="2400" u="sng" dirty="0" smtClean="0">
                <a:latin typeface="Blue Highway Condensed" pitchFamily="2" charset="0"/>
              </a:rPr>
              <a:t>11/Mayo/2012</a:t>
            </a:r>
          </a:p>
          <a:p>
            <a:pPr>
              <a:lnSpc>
                <a:spcPts val="1800"/>
              </a:lnSpc>
            </a:pPr>
            <a:r>
              <a:rPr lang="es-MX" sz="2400" u="sng" dirty="0" smtClean="0">
                <a:solidFill>
                  <a:schemeClr val="bg1"/>
                </a:solidFill>
                <a:latin typeface="Blue Highway Condensed" pitchFamily="2" charset="0"/>
              </a:rPr>
              <a:t>Pasarela Veracruz</a:t>
            </a:r>
          </a:p>
          <a:p>
            <a:pPr>
              <a:lnSpc>
                <a:spcPts val="1800"/>
              </a:lnSpc>
            </a:pPr>
            <a:endParaRPr lang="es-MX" sz="2400" u="sng" dirty="0" smtClean="0">
              <a:solidFill>
                <a:schemeClr val="bg1"/>
              </a:solidFill>
              <a:latin typeface="Blue Highway Condensed" pitchFamily="2" charset="0"/>
            </a:endParaRPr>
          </a:p>
          <a:p>
            <a:pPr>
              <a:lnSpc>
                <a:spcPts val="1800"/>
              </a:lnSpc>
            </a:pPr>
            <a:r>
              <a:rPr lang="es-MX" sz="2400" u="sng" dirty="0" smtClean="0">
                <a:latin typeface="Blue Highway Condensed" pitchFamily="2" charset="0"/>
              </a:rPr>
              <a:t>9/Mayo/2012</a:t>
            </a:r>
          </a:p>
          <a:p>
            <a:pPr>
              <a:lnSpc>
                <a:spcPts val="1800"/>
              </a:lnSpc>
            </a:pPr>
            <a:r>
              <a:rPr lang="es-MX" sz="2400" u="sng" dirty="0" smtClean="0">
                <a:solidFill>
                  <a:schemeClr val="bg1"/>
                </a:solidFill>
                <a:latin typeface="Blue Highway Condensed" pitchFamily="2" charset="0"/>
              </a:rPr>
              <a:t>Pasarela Tapachula</a:t>
            </a:r>
          </a:p>
          <a:p>
            <a:pPr>
              <a:lnSpc>
                <a:spcPts val="1800"/>
              </a:lnSpc>
            </a:pPr>
            <a:endParaRPr lang="es-MX" sz="2400" dirty="0" smtClean="0">
              <a:solidFill>
                <a:schemeClr val="bg1"/>
              </a:solidFill>
              <a:latin typeface="Blue Highway Condensed" pitchFamily="2" charset="0"/>
            </a:endParaRPr>
          </a:p>
        </p:txBody>
      </p:sp>
      <p:pic>
        <p:nvPicPr>
          <p:cNvPr id="3" name="2 Imagen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5354" y="1147762"/>
            <a:ext cx="175864" cy="4680000"/>
          </a:xfrm>
          <a:prstGeom prst="rect">
            <a:avLst/>
          </a:prstGeom>
        </p:spPr>
      </p:pic>
      <p:sp>
        <p:nvSpPr>
          <p:cNvPr id="16" name="15 CuadroTexto"/>
          <p:cNvSpPr txBox="1"/>
          <p:nvPr/>
        </p:nvSpPr>
        <p:spPr>
          <a:xfrm>
            <a:off x="0" y="6123178"/>
            <a:ext cx="261001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b="1" u="sng" dirty="0">
                <a:solidFill>
                  <a:schemeClr val="bg1">
                    <a:lumMod val="75000"/>
                  </a:schemeClr>
                </a:solidFill>
              </a:rPr>
              <a:t>WebMaster:</a:t>
            </a:r>
            <a:r>
              <a:rPr lang="es-MX" sz="900" b="1" dirty="0">
                <a:solidFill>
                  <a:schemeClr val="bg1">
                    <a:lumMod val="75000"/>
                  </a:schemeClr>
                </a:solidFill>
              </a:rPr>
              <a:t> L.S.C.A. Cesar M. Martinez </a:t>
            </a:r>
            <a:r>
              <a:rPr lang="es-MX" sz="900" b="1" dirty="0" smtClean="0">
                <a:solidFill>
                  <a:schemeClr val="bg1">
                    <a:lumMod val="75000"/>
                  </a:schemeClr>
                </a:solidFill>
              </a:rPr>
              <a:t>Villanueva</a:t>
            </a:r>
            <a:endParaRPr lang="es-MX" sz="9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7" name="16 Elipse"/>
          <p:cNvSpPr/>
          <p:nvPr/>
        </p:nvSpPr>
        <p:spPr>
          <a:xfrm>
            <a:off x="6372200" y="523220"/>
            <a:ext cx="504056" cy="504056"/>
          </a:xfrm>
          <a:prstGeom prst="ellipse">
            <a:avLst/>
          </a:prstGeom>
          <a:noFill/>
          <a:ln w="38100">
            <a:solidFill>
              <a:srgbClr val="FFFF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06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7 Rectángulo"/>
          <p:cNvSpPr/>
          <p:nvPr/>
        </p:nvSpPr>
        <p:spPr>
          <a:xfrm>
            <a:off x="-18909" y="1147762"/>
            <a:ext cx="2010127" cy="48373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3202832" y="523220"/>
            <a:ext cx="5941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>
                <a:solidFill>
                  <a:schemeClr val="bg1"/>
                </a:solidFill>
                <a:latin typeface="Blue Highway Condensed" pitchFamily="2" charset="0"/>
                <a:cs typeface="Aharoni" pitchFamily="2" charset="-79"/>
              </a:rPr>
              <a:t>Inicio  │ Quienes Somos  │ Alumnos │ Personal │ Eventos │ Plan de Estudio │ Planteles</a:t>
            </a:r>
            <a:endParaRPr lang="es-MX" sz="2000" dirty="0">
              <a:solidFill>
                <a:schemeClr val="bg1"/>
              </a:solidFill>
              <a:latin typeface="Blue Highway Condensed" pitchFamily="2" charset="0"/>
              <a:cs typeface="Aharoni" pitchFamily="2" charset="-79"/>
            </a:endParaRP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101"/>
            <a:ext cx="2884736" cy="896229"/>
          </a:xfrm>
          <a:prstGeom prst="rect">
            <a:avLst/>
          </a:prstGeom>
        </p:spPr>
      </p:pic>
      <p:cxnSp>
        <p:nvCxnSpPr>
          <p:cNvPr id="7" name="6 Conector recto"/>
          <p:cNvCxnSpPr/>
          <p:nvPr/>
        </p:nvCxnSpPr>
        <p:spPr>
          <a:xfrm>
            <a:off x="0" y="923330"/>
            <a:ext cx="91440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-11308" y="5991671"/>
            <a:ext cx="91440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-17938" y="5996225"/>
            <a:ext cx="7753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000" dirty="0" smtClean="0">
                <a:solidFill>
                  <a:schemeClr val="bg1"/>
                </a:solidFill>
                <a:latin typeface="Blue Highway Condensed" pitchFamily="2" charset="0"/>
                <a:cs typeface="Aharoni" pitchFamily="2" charset="-79"/>
              </a:rPr>
              <a:t>Call Center </a:t>
            </a:r>
            <a:r>
              <a:rPr lang="es-MX" sz="2400" b="1" dirty="0" smtClean="0">
                <a:solidFill>
                  <a:schemeClr val="bg1"/>
                </a:solidFill>
                <a:latin typeface="Blue Highway Condensed" pitchFamily="2" charset="0"/>
                <a:cs typeface="Aharoni" pitchFamily="2" charset="-79"/>
              </a:rPr>
              <a:t>01-800-701-99-88</a:t>
            </a:r>
            <a:r>
              <a:rPr lang="es-MX" sz="2000" b="1" dirty="0" smtClean="0">
                <a:solidFill>
                  <a:schemeClr val="bg1"/>
                </a:solidFill>
                <a:latin typeface="Blue Highway Condensed" pitchFamily="2" charset="0"/>
                <a:cs typeface="Aharoni" pitchFamily="2" charset="-79"/>
              </a:rPr>
              <a:t> </a:t>
            </a:r>
            <a:r>
              <a:rPr lang="es-MX" sz="2000" dirty="0" smtClean="0">
                <a:solidFill>
                  <a:schemeClr val="bg1"/>
                </a:solidFill>
                <a:latin typeface="Blue Highway Condensed" pitchFamily="2" charset="0"/>
                <a:cs typeface="Aharoni" pitchFamily="2" charset="-79"/>
              </a:rPr>
              <a:t>│ Comentarios o Sugerencias  │ Síguenos en …</a:t>
            </a:r>
            <a:endParaRPr lang="es-MX" sz="2000" dirty="0">
              <a:solidFill>
                <a:schemeClr val="bg1"/>
              </a:solidFill>
              <a:latin typeface="Blue Highway Condensed" pitchFamily="2" charset="0"/>
              <a:cs typeface="Aharoni" pitchFamily="2" charset="-79"/>
            </a:endParaRPr>
          </a:p>
        </p:txBody>
      </p:sp>
      <p:pic>
        <p:nvPicPr>
          <p:cNvPr id="13" name="12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5331" y="6044028"/>
            <a:ext cx="1154622" cy="304144"/>
          </a:xfrm>
          <a:prstGeom prst="rect">
            <a:avLst/>
          </a:prstGeom>
        </p:spPr>
      </p:pic>
      <p:pic>
        <p:nvPicPr>
          <p:cNvPr id="14" name="13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2060"/>
            <a:ext cx="2252281" cy="526752"/>
          </a:xfrm>
          <a:prstGeom prst="rect">
            <a:avLst/>
          </a:prstGeom>
        </p:spPr>
      </p:pic>
      <p:sp>
        <p:nvSpPr>
          <p:cNvPr id="15" name="14 CuadroTexto"/>
          <p:cNvSpPr txBox="1"/>
          <p:nvPr/>
        </p:nvSpPr>
        <p:spPr>
          <a:xfrm>
            <a:off x="6516216" y="12060"/>
            <a:ext cx="1750228" cy="523220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</a:rPr>
              <a:t>10 de Mayo</a:t>
            </a:r>
          </a:p>
          <a:p>
            <a:pPr algn="ctr"/>
            <a:r>
              <a:rPr lang="es-MX" sz="1400" dirty="0" smtClean="0">
                <a:solidFill>
                  <a:schemeClr val="bg1"/>
                </a:solidFill>
              </a:rPr>
              <a:t>15% Descuento</a:t>
            </a:r>
            <a:endParaRPr lang="es-MX" sz="1400" dirty="0">
              <a:solidFill>
                <a:schemeClr val="bg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-6630" y="980728"/>
            <a:ext cx="1907704" cy="4903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 smtClean="0">
                <a:solidFill>
                  <a:schemeClr val="bg1"/>
                </a:solidFill>
                <a:latin typeface="Blue Highway Condensed" pitchFamily="2" charset="0"/>
              </a:rPr>
              <a:t>Plan de Estudio</a:t>
            </a:r>
          </a:p>
          <a:p>
            <a:endParaRPr lang="es-MX" sz="2800" dirty="0" smtClean="0">
              <a:solidFill>
                <a:schemeClr val="bg1"/>
              </a:solidFill>
              <a:latin typeface="Blue Highway Condensed" pitchFamily="2" charset="0"/>
            </a:endParaRPr>
          </a:p>
          <a:p>
            <a:pPr>
              <a:lnSpc>
                <a:spcPts val="2200"/>
              </a:lnSpc>
            </a:pPr>
            <a:r>
              <a:rPr lang="es-MX" sz="2400" u="sng" dirty="0" smtClean="0">
                <a:solidFill>
                  <a:schemeClr val="bg1"/>
                </a:solidFill>
                <a:latin typeface="Blue Highway Condensed" pitchFamily="2" charset="0"/>
              </a:rPr>
              <a:t>│Introduccion a la Belleza</a:t>
            </a:r>
          </a:p>
          <a:p>
            <a:pPr>
              <a:lnSpc>
                <a:spcPts val="2200"/>
              </a:lnSpc>
            </a:pPr>
            <a:r>
              <a:rPr lang="es-MX" sz="2400" u="sng" dirty="0" smtClean="0">
                <a:solidFill>
                  <a:schemeClr val="bg1"/>
                </a:solidFill>
                <a:latin typeface="Blue Highway Condensed" pitchFamily="2" charset="0"/>
              </a:rPr>
              <a:t>│Manicure y Pedicure</a:t>
            </a:r>
          </a:p>
          <a:p>
            <a:pPr>
              <a:lnSpc>
                <a:spcPts val="2200"/>
              </a:lnSpc>
            </a:pPr>
            <a:r>
              <a:rPr lang="es-MX" sz="2400" u="sng" dirty="0" smtClean="0">
                <a:solidFill>
                  <a:schemeClr val="bg1"/>
                </a:solidFill>
                <a:latin typeface="Blue Highway Condensed" pitchFamily="2" charset="0"/>
              </a:rPr>
              <a:t>│Plantel Mérida</a:t>
            </a:r>
          </a:p>
          <a:p>
            <a:pPr>
              <a:lnSpc>
                <a:spcPts val="2200"/>
              </a:lnSpc>
            </a:pPr>
            <a:r>
              <a:rPr lang="es-MX" sz="2400" u="sng" dirty="0" smtClean="0">
                <a:solidFill>
                  <a:schemeClr val="bg1"/>
                </a:solidFill>
                <a:latin typeface="Blue Highway Condensed" pitchFamily="2" charset="0"/>
              </a:rPr>
              <a:t>│Corte de Cabello</a:t>
            </a:r>
          </a:p>
          <a:p>
            <a:pPr>
              <a:lnSpc>
                <a:spcPts val="2200"/>
              </a:lnSpc>
            </a:pPr>
            <a:r>
              <a:rPr lang="es-MX" sz="2400" u="sng" dirty="0" smtClean="0">
                <a:solidFill>
                  <a:schemeClr val="bg1"/>
                </a:solidFill>
                <a:latin typeface="Blue Highway Condensed" pitchFamily="2" charset="0"/>
              </a:rPr>
              <a:t>│Permanentes</a:t>
            </a:r>
          </a:p>
          <a:p>
            <a:pPr>
              <a:lnSpc>
                <a:spcPts val="2200"/>
              </a:lnSpc>
            </a:pPr>
            <a:r>
              <a:rPr lang="es-MX" sz="2400" u="sng" dirty="0" smtClean="0">
                <a:solidFill>
                  <a:schemeClr val="bg1"/>
                </a:solidFill>
                <a:latin typeface="Blue Highway Condensed" pitchFamily="2" charset="0"/>
              </a:rPr>
              <a:t>│Colorimetría</a:t>
            </a:r>
          </a:p>
          <a:p>
            <a:pPr>
              <a:lnSpc>
                <a:spcPts val="2200"/>
              </a:lnSpc>
            </a:pPr>
            <a:r>
              <a:rPr lang="es-MX" sz="2400" u="sng" dirty="0" smtClean="0">
                <a:solidFill>
                  <a:schemeClr val="bg1"/>
                </a:solidFill>
                <a:latin typeface="Blue Highway Condensed" pitchFamily="2" charset="0"/>
              </a:rPr>
              <a:t>│Peinados con Herramientas Térmicas</a:t>
            </a:r>
          </a:p>
          <a:p>
            <a:pPr>
              <a:lnSpc>
                <a:spcPts val="2200"/>
              </a:lnSpc>
            </a:pPr>
            <a:r>
              <a:rPr lang="es-MX" sz="2400" u="sng" dirty="0" smtClean="0">
                <a:solidFill>
                  <a:schemeClr val="bg1"/>
                </a:solidFill>
                <a:latin typeface="Blue Highway Condensed" pitchFamily="2" charset="0"/>
              </a:rPr>
              <a:t>│Alto Peinado</a:t>
            </a:r>
          </a:p>
          <a:p>
            <a:pPr>
              <a:lnSpc>
                <a:spcPts val="2200"/>
              </a:lnSpc>
            </a:pPr>
            <a:r>
              <a:rPr lang="es-MX" sz="2400" u="sng" dirty="0" smtClean="0">
                <a:solidFill>
                  <a:schemeClr val="bg1"/>
                </a:solidFill>
                <a:latin typeface="Blue Highway Condensed" pitchFamily="2" charset="0"/>
              </a:rPr>
              <a:t>│Cuidados Corporales</a:t>
            </a:r>
          </a:p>
          <a:p>
            <a:pPr>
              <a:lnSpc>
                <a:spcPts val="2200"/>
              </a:lnSpc>
            </a:pPr>
            <a:r>
              <a:rPr lang="es-MX" sz="2400" u="sng" dirty="0" smtClean="0">
                <a:solidFill>
                  <a:schemeClr val="bg1"/>
                </a:solidFill>
                <a:latin typeface="Blue Highway Condensed" pitchFamily="2" charset="0"/>
              </a:rPr>
              <a:t>│Maquillaje Corporal</a:t>
            </a:r>
          </a:p>
          <a:p>
            <a:pPr>
              <a:lnSpc>
                <a:spcPts val="2200"/>
              </a:lnSpc>
            </a:pPr>
            <a:r>
              <a:rPr lang="es-MX" sz="2400" u="sng" dirty="0" smtClean="0">
                <a:solidFill>
                  <a:schemeClr val="bg1"/>
                </a:solidFill>
                <a:latin typeface="Blue Highway Condensed" pitchFamily="2" charset="0"/>
              </a:rPr>
              <a:t>│Diseño de Imagen por Computadora</a:t>
            </a:r>
          </a:p>
        </p:txBody>
      </p:sp>
      <p:pic>
        <p:nvPicPr>
          <p:cNvPr id="3" name="2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5353" y="1147762"/>
            <a:ext cx="179923" cy="4788000"/>
          </a:xfrm>
          <a:prstGeom prst="rect">
            <a:avLst/>
          </a:prstGeom>
        </p:spPr>
      </p:pic>
      <p:sp>
        <p:nvSpPr>
          <p:cNvPr id="16" name="15 CuadroTexto"/>
          <p:cNvSpPr txBox="1"/>
          <p:nvPr/>
        </p:nvSpPr>
        <p:spPr>
          <a:xfrm>
            <a:off x="-11308" y="6111641"/>
            <a:ext cx="261001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b="1" u="sng" dirty="0">
                <a:solidFill>
                  <a:schemeClr val="bg1">
                    <a:lumMod val="75000"/>
                  </a:schemeClr>
                </a:solidFill>
              </a:rPr>
              <a:t>WebMaster:</a:t>
            </a:r>
            <a:r>
              <a:rPr lang="es-MX" sz="900" b="1" dirty="0">
                <a:solidFill>
                  <a:schemeClr val="bg1">
                    <a:lumMod val="75000"/>
                  </a:schemeClr>
                </a:solidFill>
              </a:rPr>
              <a:t> L.S.C.A. Cesar M. Martinez </a:t>
            </a:r>
            <a:r>
              <a:rPr lang="es-MX" sz="900" b="1" dirty="0" smtClean="0">
                <a:solidFill>
                  <a:schemeClr val="bg1">
                    <a:lumMod val="75000"/>
                  </a:schemeClr>
                </a:solidFill>
              </a:rPr>
              <a:t>Villanueva</a:t>
            </a:r>
            <a:endParaRPr lang="es-MX" sz="900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1693387"/>
            <a:ext cx="5252810" cy="3359887"/>
          </a:xfrm>
          <a:prstGeom prst="rect">
            <a:avLst/>
          </a:prstGeom>
        </p:spPr>
      </p:pic>
      <p:sp>
        <p:nvSpPr>
          <p:cNvPr id="10" name="9 CuadroTexto"/>
          <p:cNvSpPr txBox="1"/>
          <p:nvPr/>
        </p:nvSpPr>
        <p:spPr>
          <a:xfrm>
            <a:off x="2745812" y="4961305"/>
            <a:ext cx="5858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 smtClean="0">
                <a:solidFill>
                  <a:schemeClr val="bg1"/>
                </a:solidFill>
                <a:latin typeface="Blue Highway" pitchFamily="2" charset="0"/>
              </a:rPr>
              <a:t>En este módulo aprenderás a realizar Manicure y Pedicure así como a dar masajes relajantes, exfoliación tanto en manos como en pies y tratamientos para uñas.  </a:t>
            </a:r>
            <a:endParaRPr lang="es-MX" dirty="0">
              <a:solidFill>
                <a:schemeClr val="bg1"/>
              </a:solidFill>
              <a:latin typeface="Blue Highway" pitchFamily="2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805875" y="1104305"/>
            <a:ext cx="56545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600" dirty="0">
                <a:solidFill>
                  <a:schemeClr val="bg1"/>
                </a:solidFill>
                <a:latin typeface="Blue Highway" pitchFamily="2" charset="0"/>
              </a:rPr>
              <a:t>Manicure y Pedicure</a:t>
            </a:r>
          </a:p>
        </p:txBody>
      </p:sp>
      <p:sp>
        <p:nvSpPr>
          <p:cNvPr id="17" name="16 Elipse"/>
          <p:cNvSpPr/>
          <p:nvPr/>
        </p:nvSpPr>
        <p:spPr>
          <a:xfrm>
            <a:off x="6925544" y="544854"/>
            <a:ext cx="1076852" cy="504056"/>
          </a:xfrm>
          <a:prstGeom prst="ellipse">
            <a:avLst/>
          </a:prstGeom>
          <a:noFill/>
          <a:ln w="38100">
            <a:solidFill>
              <a:srgbClr val="FFFF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827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7 Rectángulo"/>
          <p:cNvSpPr/>
          <p:nvPr/>
        </p:nvSpPr>
        <p:spPr>
          <a:xfrm>
            <a:off x="-18909" y="1147762"/>
            <a:ext cx="2010127" cy="48373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3202832" y="523220"/>
            <a:ext cx="5941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>
                <a:solidFill>
                  <a:schemeClr val="bg1"/>
                </a:solidFill>
                <a:latin typeface="Blue Highway Condensed" pitchFamily="2" charset="0"/>
                <a:cs typeface="Aharoni" pitchFamily="2" charset="-79"/>
              </a:rPr>
              <a:t>Inicio  │ Quienes Somos  │ Alumnos │ Personal │ Eventos │ Planes de Estudio │ Planteles</a:t>
            </a:r>
            <a:endParaRPr lang="es-MX" sz="2000" dirty="0">
              <a:solidFill>
                <a:schemeClr val="bg1"/>
              </a:solidFill>
              <a:latin typeface="Blue Highway Condensed" pitchFamily="2" charset="0"/>
              <a:cs typeface="Aharoni" pitchFamily="2" charset="-79"/>
            </a:endParaRP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101"/>
            <a:ext cx="2884736" cy="896229"/>
          </a:xfrm>
          <a:prstGeom prst="rect">
            <a:avLst/>
          </a:prstGeom>
        </p:spPr>
      </p:pic>
      <p:cxnSp>
        <p:nvCxnSpPr>
          <p:cNvPr id="7" name="6 Conector recto"/>
          <p:cNvCxnSpPr/>
          <p:nvPr/>
        </p:nvCxnSpPr>
        <p:spPr>
          <a:xfrm>
            <a:off x="0" y="923330"/>
            <a:ext cx="91440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-11308" y="5991671"/>
            <a:ext cx="91440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-17938" y="5996225"/>
            <a:ext cx="7753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000" dirty="0" smtClean="0">
                <a:solidFill>
                  <a:schemeClr val="bg1"/>
                </a:solidFill>
                <a:latin typeface="Blue Highway Condensed" pitchFamily="2" charset="0"/>
                <a:cs typeface="Aharoni" pitchFamily="2" charset="-79"/>
              </a:rPr>
              <a:t>Call Center </a:t>
            </a:r>
            <a:r>
              <a:rPr lang="es-MX" sz="2400" b="1" dirty="0" smtClean="0">
                <a:solidFill>
                  <a:schemeClr val="bg1"/>
                </a:solidFill>
                <a:latin typeface="Blue Highway Condensed" pitchFamily="2" charset="0"/>
                <a:cs typeface="Aharoni" pitchFamily="2" charset="-79"/>
              </a:rPr>
              <a:t>01-800-701-99-88</a:t>
            </a:r>
            <a:r>
              <a:rPr lang="es-MX" sz="2000" b="1" dirty="0" smtClean="0">
                <a:solidFill>
                  <a:schemeClr val="bg1"/>
                </a:solidFill>
                <a:latin typeface="Blue Highway Condensed" pitchFamily="2" charset="0"/>
                <a:cs typeface="Aharoni" pitchFamily="2" charset="-79"/>
              </a:rPr>
              <a:t> </a:t>
            </a:r>
            <a:r>
              <a:rPr lang="es-MX" sz="2000" dirty="0" smtClean="0">
                <a:solidFill>
                  <a:schemeClr val="bg1"/>
                </a:solidFill>
                <a:latin typeface="Blue Highway Condensed" pitchFamily="2" charset="0"/>
                <a:cs typeface="Aharoni" pitchFamily="2" charset="-79"/>
              </a:rPr>
              <a:t>│ Comentarios o Sugerencias  │ Síguenos en …</a:t>
            </a:r>
            <a:endParaRPr lang="es-MX" sz="2000" dirty="0">
              <a:solidFill>
                <a:schemeClr val="bg1"/>
              </a:solidFill>
              <a:latin typeface="Blue Highway Condensed" pitchFamily="2" charset="0"/>
              <a:cs typeface="Aharoni" pitchFamily="2" charset="-79"/>
            </a:endParaRPr>
          </a:p>
        </p:txBody>
      </p:sp>
      <p:pic>
        <p:nvPicPr>
          <p:cNvPr id="13" name="12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5331" y="6044028"/>
            <a:ext cx="1154622" cy="304144"/>
          </a:xfrm>
          <a:prstGeom prst="rect">
            <a:avLst/>
          </a:prstGeom>
        </p:spPr>
      </p:pic>
      <p:pic>
        <p:nvPicPr>
          <p:cNvPr id="14" name="13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2060"/>
            <a:ext cx="2252281" cy="526752"/>
          </a:xfrm>
          <a:prstGeom prst="rect">
            <a:avLst/>
          </a:prstGeom>
        </p:spPr>
      </p:pic>
      <p:sp>
        <p:nvSpPr>
          <p:cNvPr id="15" name="14 CuadroTexto"/>
          <p:cNvSpPr txBox="1"/>
          <p:nvPr/>
        </p:nvSpPr>
        <p:spPr>
          <a:xfrm>
            <a:off x="6516216" y="12060"/>
            <a:ext cx="1750228" cy="523220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</a:rPr>
              <a:t>10 de Mayo</a:t>
            </a:r>
          </a:p>
          <a:p>
            <a:pPr algn="ctr"/>
            <a:r>
              <a:rPr lang="es-MX" sz="1400" dirty="0" smtClean="0">
                <a:solidFill>
                  <a:schemeClr val="bg1"/>
                </a:solidFill>
              </a:rPr>
              <a:t>15% Descuento</a:t>
            </a:r>
            <a:endParaRPr lang="es-MX" sz="1400" dirty="0">
              <a:solidFill>
                <a:schemeClr val="bg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-6630" y="980728"/>
            <a:ext cx="1907704" cy="5134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 smtClean="0">
                <a:solidFill>
                  <a:schemeClr val="bg1"/>
                </a:solidFill>
                <a:latin typeface="Blue Highway Condensed" pitchFamily="2" charset="0"/>
              </a:rPr>
              <a:t>Planteles</a:t>
            </a:r>
          </a:p>
          <a:p>
            <a:endParaRPr lang="es-MX" sz="2800" dirty="0" smtClean="0">
              <a:solidFill>
                <a:schemeClr val="bg1"/>
              </a:solidFill>
              <a:latin typeface="Blue Highway Condensed" pitchFamily="2" charset="0"/>
            </a:endParaRPr>
          </a:p>
          <a:p>
            <a:pPr>
              <a:lnSpc>
                <a:spcPts val="2200"/>
              </a:lnSpc>
            </a:pPr>
            <a:r>
              <a:rPr lang="es-MX" sz="2400" u="sng" dirty="0" smtClean="0">
                <a:solidFill>
                  <a:schemeClr val="bg1"/>
                </a:solidFill>
                <a:latin typeface="Blue Highway Condensed" pitchFamily="2" charset="0"/>
              </a:rPr>
              <a:t>Plantel Orizaba</a:t>
            </a:r>
          </a:p>
          <a:p>
            <a:pPr>
              <a:lnSpc>
                <a:spcPts val="2200"/>
              </a:lnSpc>
            </a:pPr>
            <a:r>
              <a:rPr lang="es-MX" sz="2400" u="sng" dirty="0" smtClean="0">
                <a:solidFill>
                  <a:schemeClr val="bg1"/>
                </a:solidFill>
                <a:latin typeface="Blue Highway Condensed" pitchFamily="2" charset="0"/>
              </a:rPr>
              <a:t>Plantel Guadalajara</a:t>
            </a:r>
          </a:p>
          <a:p>
            <a:pPr>
              <a:lnSpc>
                <a:spcPts val="2200"/>
              </a:lnSpc>
            </a:pPr>
            <a:r>
              <a:rPr lang="es-MX" sz="2400" u="sng" dirty="0" smtClean="0">
                <a:solidFill>
                  <a:schemeClr val="bg1"/>
                </a:solidFill>
                <a:latin typeface="Blue Highway Condensed" pitchFamily="2" charset="0"/>
              </a:rPr>
              <a:t>Plantel Mérida</a:t>
            </a:r>
          </a:p>
          <a:p>
            <a:pPr>
              <a:lnSpc>
                <a:spcPts val="2200"/>
              </a:lnSpc>
            </a:pPr>
            <a:r>
              <a:rPr lang="es-MX" sz="2400" u="sng" dirty="0" smtClean="0">
                <a:solidFill>
                  <a:schemeClr val="bg1"/>
                </a:solidFill>
                <a:latin typeface="Blue Highway Condensed" pitchFamily="2" charset="0"/>
              </a:rPr>
              <a:t>Plantel Guadalajara</a:t>
            </a:r>
          </a:p>
          <a:p>
            <a:pPr>
              <a:lnSpc>
                <a:spcPts val="2200"/>
              </a:lnSpc>
            </a:pPr>
            <a:r>
              <a:rPr lang="es-MX" sz="2400" u="sng" dirty="0" smtClean="0">
                <a:solidFill>
                  <a:schemeClr val="bg1"/>
                </a:solidFill>
                <a:latin typeface="Blue Highway Condensed" pitchFamily="2" charset="0"/>
              </a:rPr>
              <a:t>Plantel Veracruz</a:t>
            </a:r>
          </a:p>
          <a:p>
            <a:pPr>
              <a:lnSpc>
                <a:spcPts val="2200"/>
              </a:lnSpc>
            </a:pPr>
            <a:r>
              <a:rPr lang="es-MX" sz="2400" u="sng" dirty="0" smtClean="0">
                <a:solidFill>
                  <a:schemeClr val="bg1"/>
                </a:solidFill>
                <a:latin typeface="Blue Highway Condensed" pitchFamily="2" charset="0"/>
              </a:rPr>
              <a:t>Plantel Tapachula</a:t>
            </a:r>
          </a:p>
          <a:p>
            <a:pPr>
              <a:lnSpc>
                <a:spcPts val="2200"/>
              </a:lnSpc>
            </a:pPr>
            <a:r>
              <a:rPr lang="es-MX" sz="2400" u="sng" dirty="0" smtClean="0">
                <a:solidFill>
                  <a:schemeClr val="bg1"/>
                </a:solidFill>
                <a:latin typeface="Blue Highway Condensed" pitchFamily="2" charset="0"/>
              </a:rPr>
              <a:t>Plantel Villa</a:t>
            </a:r>
          </a:p>
          <a:p>
            <a:pPr>
              <a:lnSpc>
                <a:spcPts val="2200"/>
              </a:lnSpc>
            </a:pPr>
            <a:r>
              <a:rPr lang="es-MX" sz="2400" u="sng" dirty="0" smtClean="0">
                <a:solidFill>
                  <a:schemeClr val="bg1"/>
                </a:solidFill>
                <a:latin typeface="Blue Highway Condensed" pitchFamily="2" charset="0"/>
              </a:rPr>
              <a:t>Plantel Orizaba</a:t>
            </a:r>
          </a:p>
          <a:p>
            <a:pPr>
              <a:lnSpc>
                <a:spcPts val="2200"/>
              </a:lnSpc>
            </a:pPr>
            <a:r>
              <a:rPr lang="es-MX" sz="2400" u="sng" dirty="0" smtClean="0">
                <a:solidFill>
                  <a:schemeClr val="bg1"/>
                </a:solidFill>
                <a:latin typeface="Blue Highway Condensed" pitchFamily="2" charset="0"/>
              </a:rPr>
              <a:t>Plantel Guadalajara</a:t>
            </a:r>
          </a:p>
          <a:p>
            <a:pPr>
              <a:lnSpc>
                <a:spcPts val="2200"/>
              </a:lnSpc>
            </a:pPr>
            <a:r>
              <a:rPr lang="es-MX" sz="2400" u="sng" dirty="0" smtClean="0">
                <a:solidFill>
                  <a:schemeClr val="bg1"/>
                </a:solidFill>
                <a:latin typeface="Blue Highway Condensed" pitchFamily="2" charset="0"/>
              </a:rPr>
              <a:t>Plantel Mérida</a:t>
            </a:r>
          </a:p>
          <a:p>
            <a:pPr>
              <a:lnSpc>
                <a:spcPts val="2200"/>
              </a:lnSpc>
            </a:pPr>
            <a:r>
              <a:rPr lang="es-MX" sz="2400" u="sng" dirty="0" smtClean="0">
                <a:solidFill>
                  <a:schemeClr val="bg1"/>
                </a:solidFill>
                <a:latin typeface="Blue Highway Condensed" pitchFamily="2" charset="0"/>
              </a:rPr>
              <a:t>Plantel Guadalajara</a:t>
            </a:r>
          </a:p>
          <a:p>
            <a:pPr>
              <a:lnSpc>
                <a:spcPts val="2200"/>
              </a:lnSpc>
            </a:pPr>
            <a:r>
              <a:rPr lang="es-MX" sz="2400" u="sng" dirty="0" smtClean="0">
                <a:solidFill>
                  <a:schemeClr val="bg1"/>
                </a:solidFill>
                <a:latin typeface="Blue Highway Condensed" pitchFamily="2" charset="0"/>
              </a:rPr>
              <a:t>Plantel Veracruz</a:t>
            </a:r>
          </a:p>
          <a:p>
            <a:pPr>
              <a:lnSpc>
                <a:spcPts val="2200"/>
              </a:lnSpc>
            </a:pPr>
            <a:r>
              <a:rPr lang="es-MX" sz="2400" u="sng" dirty="0" smtClean="0">
                <a:solidFill>
                  <a:schemeClr val="bg1"/>
                </a:solidFill>
                <a:latin typeface="Blue Highway Condensed" pitchFamily="2" charset="0"/>
              </a:rPr>
              <a:t>Plantel Tapachula</a:t>
            </a:r>
          </a:p>
          <a:p>
            <a:pPr>
              <a:lnSpc>
                <a:spcPts val="2200"/>
              </a:lnSpc>
            </a:pPr>
            <a:r>
              <a:rPr lang="es-MX" sz="2400" u="sng" dirty="0" smtClean="0">
                <a:solidFill>
                  <a:schemeClr val="bg1"/>
                </a:solidFill>
                <a:latin typeface="Blue Highway Condensed" pitchFamily="2" charset="0"/>
              </a:rPr>
              <a:t>Plantel Villa</a:t>
            </a:r>
          </a:p>
          <a:p>
            <a:pPr>
              <a:lnSpc>
                <a:spcPts val="1800"/>
              </a:lnSpc>
            </a:pPr>
            <a:endParaRPr lang="es-MX" sz="2400" dirty="0" smtClean="0">
              <a:solidFill>
                <a:schemeClr val="bg1"/>
              </a:solidFill>
              <a:latin typeface="Blue Highway Condensed" pitchFamily="2" charset="0"/>
            </a:endParaRPr>
          </a:p>
        </p:txBody>
      </p:sp>
      <p:pic>
        <p:nvPicPr>
          <p:cNvPr id="3" name="2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5353" y="1147762"/>
            <a:ext cx="179923" cy="4788000"/>
          </a:xfrm>
          <a:prstGeom prst="rect">
            <a:avLst/>
          </a:prstGeom>
        </p:spPr>
      </p:pic>
      <p:sp>
        <p:nvSpPr>
          <p:cNvPr id="16" name="15 CuadroTexto"/>
          <p:cNvSpPr txBox="1"/>
          <p:nvPr/>
        </p:nvSpPr>
        <p:spPr>
          <a:xfrm>
            <a:off x="-11308" y="6111641"/>
            <a:ext cx="261001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b="1" u="sng" dirty="0">
                <a:solidFill>
                  <a:schemeClr val="bg1">
                    <a:lumMod val="75000"/>
                  </a:schemeClr>
                </a:solidFill>
              </a:rPr>
              <a:t>WebMaster:</a:t>
            </a:r>
            <a:r>
              <a:rPr lang="es-MX" sz="900" b="1" dirty="0">
                <a:solidFill>
                  <a:schemeClr val="bg1">
                    <a:lumMod val="75000"/>
                  </a:schemeClr>
                </a:solidFill>
              </a:rPr>
              <a:t> L.S.C.A. Cesar M. Martinez </a:t>
            </a:r>
            <a:r>
              <a:rPr lang="es-MX" sz="900" b="1" dirty="0" smtClean="0">
                <a:solidFill>
                  <a:schemeClr val="bg1">
                    <a:lumMod val="75000"/>
                  </a:schemeClr>
                </a:solidFill>
              </a:rPr>
              <a:t>Villanueva</a:t>
            </a:r>
            <a:endParaRPr lang="es-MX" sz="900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9349" y="1152525"/>
            <a:ext cx="6470603" cy="4552950"/>
          </a:xfrm>
          <a:prstGeom prst="rect">
            <a:avLst/>
          </a:prstGeom>
        </p:spPr>
      </p:pic>
      <p:sp>
        <p:nvSpPr>
          <p:cNvPr id="17" name="16 Elipse"/>
          <p:cNvSpPr/>
          <p:nvPr/>
        </p:nvSpPr>
        <p:spPr>
          <a:xfrm>
            <a:off x="8172400" y="523220"/>
            <a:ext cx="717552" cy="504056"/>
          </a:xfrm>
          <a:prstGeom prst="ellipse">
            <a:avLst/>
          </a:prstGeom>
          <a:noFill/>
          <a:ln w="38100">
            <a:solidFill>
              <a:srgbClr val="FFFF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405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402</Words>
  <Application>Microsoft Office PowerPoint</Application>
  <PresentationFormat>Presentación en pantalla (4:3)</PresentationFormat>
  <Paragraphs>89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Personal</dc:creator>
  <cp:lastModifiedBy>Personal</cp:lastModifiedBy>
  <cp:revision>31</cp:revision>
  <dcterms:created xsi:type="dcterms:W3CDTF">2012-05-26T23:30:23Z</dcterms:created>
  <dcterms:modified xsi:type="dcterms:W3CDTF">2012-06-03T05:00:28Z</dcterms:modified>
</cp:coreProperties>
</file>